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63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4" d="100"/>
          <a:sy n="74" d="100"/>
        </p:scale>
        <p:origin x="-582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62213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2804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25197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0417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79611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23542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87072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3141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75722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5336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3507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C4B016-6FEF-410E-A4CD-2295FCB29CA7}" type="datetimeFigureOut">
              <a:rPr lang="en-US" smtClean="0"/>
              <a:t>2/18/2016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AB2E52-B0ED-4FAA-A899-9100E137F5E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3077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9971904"/>
              </p:ext>
            </p:extLst>
          </p:nvPr>
        </p:nvGraphicFramePr>
        <p:xfrm>
          <a:off x="128016" y="1332314"/>
          <a:ext cx="11951208" cy="5455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48840"/>
                <a:gridCol w="4562856"/>
                <a:gridCol w="5239512"/>
              </a:tblGrid>
              <a:tr h="319209">
                <a:tc>
                  <a:txBody>
                    <a:bodyPr/>
                    <a:lstStyle/>
                    <a:p>
                      <a:r>
                        <a:rPr lang="en-US" dirty="0" smtClean="0"/>
                        <a:t>Objectives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Research questions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Activities </a:t>
                      </a:r>
                      <a:endParaRPr lang="en-US" dirty="0"/>
                    </a:p>
                  </a:txBody>
                  <a:tcPr/>
                </a:tc>
              </a:tr>
              <a:tr h="319209">
                <a:tc gridSpan="3"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0000"/>
                          </a:solidFill>
                        </a:rPr>
                        <a:t>To increase the </a:t>
                      </a:r>
                      <a:r>
                        <a:rPr lang="en-US" b="1" dirty="0" smtClean="0">
                          <a:solidFill>
                            <a:srgbClr val="FF0000"/>
                          </a:solidFill>
                        </a:rPr>
                        <a:t>resilience</a:t>
                      </a:r>
                      <a:r>
                        <a:rPr lang="en-US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b="1" dirty="0" smtClean="0">
                          <a:solidFill>
                            <a:srgbClr val="FF0000"/>
                          </a:solidFill>
                        </a:rPr>
                        <a:t>of intensifying </a:t>
                      </a:r>
                      <a:r>
                        <a:rPr lang="en-US" b="1" dirty="0" smtClean="0">
                          <a:solidFill>
                            <a:srgbClr val="FF0000"/>
                          </a:solidFill>
                        </a:rPr>
                        <a:t>smallholder </a:t>
                      </a:r>
                      <a:r>
                        <a:rPr lang="en-US" b="1" dirty="0" smtClean="0">
                          <a:solidFill>
                            <a:srgbClr val="FF0000"/>
                          </a:solidFill>
                        </a:rPr>
                        <a:t>agricultural production </a:t>
                      </a:r>
                      <a:r>
                        <a:rPr lang="en-US" b="1" dirty="0" smtClean="0">
                          <a:solidFill>
                            <a:srgbClr val="FF0000"/>
                          </a:solidFill>
                        </a:rPr>
                        <a:t>systems 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84622">
                <a:tc>
                  <a:txBody>
                    <a:bodyPr/>
                    <a:lstStyle/>
                    <a:p>
                      <a:r>
                        <a:rPr lang="en-US" sz="1600" b="1" dirty="0" smtClean="0">
                          <a:solidFill>
                            <a:srgbClr val="002060"/>
                          </a:solidFill>
                        </a:rPr>
                        <a:t>Develop and enhance integrated crop-livestock systems to improve productivity, profitability and reduce risks of small holder farmers without degrading the natural resource base</a:t>
                      </a:r>
                      <a:endParaRPr lang="en-US" sz="1600" baseline="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en-US" sz="1600" baseline="0" dirty="0" smtClean="0"/>
                        <a:t>What options or combination of options of improved crops (cereals, legumes, vegetables), and trees/shrub, livestock breeds and agronomic/husbandry practices would increase productivity and profitability of smallholder farming as well as food security, food safety and reduce risks? </a:t>
                      </a:r>
                    </a:p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en-US" sz="1600" dirty="0" smtClean="0"/>
                        <a:t>Which</a:t>
                      </a:r>
                      <a:r>
                        <a:rPr lang="en-US" sz="1600" baseline="0" dirty="0" smtClean="0"/>
                        <a:t> combination of soil, land and water management practices would increase food and feed  yields without degrading the natural resources </a:t>
                      </a:r>
                    </a:p>
                    <a:p>
                      <a:pPr marL="342900" indent="-342900">
                        <a:buFont typeface="+mj-lt"/>
                        <a:buAutoNum type="arabicPeriod"/>
                      </a:pPr>
                      <a:r>
                        <a:rPr lang="en-US" sz="1600" dirty="0" smtClean="0"/>
                        <a:t>Which integrated crops and livestock management</a:t>
                      </a:r>
                      <a:r>
                        <a:rPr lang="en-US" sz="1600" baseline="0" dirty="0" smtClean="0"/>
                        <a:t> practices will conserve the natural resource base (soil, land, water and plant biodiversity) and improve productivity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baseline="0" dirty="0" smtClean="0"/>
                        <a:t>1.1 Adapt </a:t>
                      </a:r>
                      <a:r>
                        <a:rPr lang="en-US" sz="1600" baseline="0" dirty="0" smtClean="0"/>
                        <a:t>and Validate and promote promising improved crops, trees/shrubs, livestock management practices identified in phase 1 to intensify/diversify the farming systems without degrading the natural resources for the targeted farm typologies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600" dirty="0" smtClean="0"/>
                        <a:t>2.1 Adapt</a:t>
                      </a:r>
                      <a:r>
                        <a:rPr lang="en-US" sz="1600" dirty="0" smtClean="0"/>
                        <a:t>, validate, </a:t>
                      </a:r>
                      <a:r>
                        <a:rPr lang="en-US" sz="1600" baseline="0" dirty="0" smtClean="0"/>
                        <a:t>and promote </a:t>
                      </a:r>
                      <a:r>
                        <a:rPr lang="en-US" sz="1600" dirty="0" smtClean="0"/>
                        <a:t> integrated crops, trees/shrubs and livestock management</a:t>
                      </a:r>
                      <a:r>
                        <a:rPr lang="en-US" sz="1600" baseline="0" dirty="0" smtClean="0"/>
                        <a:t> practices identified in phase 1 to conserve the natural resource base (soil, land, water and plant biodiversity) and improve productivity and profitability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600" b="0" dirty="0" smtClean="0"/>
                        <a:t>2.2 Evaluate </a:t>
                      </a:r>
                      <a:r>
                        <a:rPr lang="en-US" sz="1600" b="0" dirty="0" smtClean="0"/>
                        <a:t>and promote small-scale irrigation and mechanization option for dry season vegetable production</a:t>
                      </a:r>
                      <a:endParaRPr lang="en-US" sz="1600" baseline="0" dirty="0" smtClean="0"/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baseline="0" dirty="0" smtClean="0"/>
                        <a:t>3.1 Characterize </a:t>
                      </a:r>
                      <a:r>
                        <a:rPr lang="en-US" sz="1600" baseline="0" dirty="0" smtClean="0"/>
                        <a:t>watershed areas to evaluate and adapt integrated soil water and land management practices to increase productivity  and profitability, and maintain the natural resource base    </a:t>
                      </a:r>
                      <a:endParaRPr lang="en-US" sz="1600" baseline="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600" b="0" dirty="0" smtClean="0"/>
                        <a:t>3.2Quantify nutrient flows and resources use efficiency in integrated systems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endParaRPr lang="en-US" sz="1600" baseline="0" dirty="0" smtClean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26346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4106983"/>
              </p:ext>
            </p:extLst>
          </p:nvPr>
        </p:nvGraphicFramePr>
        <p:xfrm>
          <a:off x="64008" y="1122002"/>
          <a:ext cx="11951208" cy="423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5104"/>
                <a:gridCol w="4471416"/>
                <a:gridCol w="5504688"/>
              </a:tblGrid>
              <a:tr h="319209">
                <a:tc>
                  <a:txBody>
                    <a:bodyPr/>
                    <a:lstStyle/>
                    <a:p>
                      <a:r>
                        <a:rPr lang="en-US" dirty="0" smtClean="0"/>
                        <a:t>Objectives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Research questions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Activities </a:t>
                      </a:r>
                      <a:endParaRPr lang="en-US" dirty="0"/>
                    </a:p>
                  </a:txBody>
                  <a:tcPr/>
                </a:tc>
              </a:tr>
              <a:tr h="319209">
                <a:tc gridSpan="3"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0000"/>
                          </a:solidFill>
                        </a:rPr>
                        <a:t>To increase the Resilient of smallholder production systems 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84622">
                <a:tc>
                  <a:txBody>
                    <a:bodyPr/>
                    <a:lstStyle/>
                    <a:p>
                      <a:endParaRPr lang="en-US" sz="1600" baseline="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en-US" sz="1600" dirty="0" smtClean="0"/>
                        <a:t>4. Which of these combinations of technologies have high potential for adoption by smallholder farmers?</a:t>
                      </a:r>
                    </a:p>
                    <a:p>
                      <a:pPr marL="0" indent="0">
                        <a:buFont typeface="+mj-lt"/>
                        <a:buNone/>
                      </a:pPr>
                      <a:r>
                        <a:rPr lang="en-US" sz="1600" dirty="0" smtClean="0"/>
                        <a:t>5. what are the enabling institutional and policy environments to facilitate adoption of resilient production systems?</a:t>
                      </a:r>
                    </a:p>
                    <a:p>
                      <a:pPr marL="0" indent="0">
                        <a:buFont typeface="+mj-lt"/>
                        <a:buNone/>
                      </a:pPr>
                      <a:r>
                        <a:rPr lang="en-US" sz="1600" dirty="0" smtClean="0"/>
                        <a:t>6. What are the socio-economic and cultural barriers to adoption of integrated crop-livestock technologies and how could they be overcome?</a:t>
                      </a:r>
                    </a:p>
                    <a:p>
                      <a:pPr marL="0" indent="0">
                        <a:buFont typeface="+mj-lt"/>
                        <a:buNone/>
                      </a:pPr>
                      <a:r>
                        <a:rPr lang="en-US" sz="1600" baseline="0" dirty="0" smtClean="0"/>
                        <a:t>7. What tradeoffs need to be considered in adopting SI technology packages?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b="0" dirty="0" smtClean="0"/>
                        <a:t>4.2 Monitor </a:t>
                      </a:r>
                      <a:r>
                        <a:rPr lang="en-US" sz="1600" b="0" dirty="0" smtClean="0"/>
                        <a:t>and document adoption and adaptation of technologies by </a:t>
                      </a:r>
                      <a:r>
                        <a:rPr lang="en-US" sz="1600" b="0" dirty="0" smtClean="0"/>
                        <a:t>gender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600" b="0" dirty="0" smtClean="0"/>
                        <a:t>4.1/5.1/6.1 Assess socio-economic feasibility (economic analysis, risk assessment, constraints to adoption, household labour requirement and division  etc) of integrated technologies</a:t>
                      </a:r>
                      <a:endParaRPr lang="en-US" sz="1600" b="0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600" b="0" dirty="0" smtClean="0"/>
                        <a:t>5.2 Strengthening </a:t>
                      </a:r>
                      <a:r>
                        <a:rPr lang="en-US" sz="1600" b="0" dirty="0" smtClean="0"/>
                        <a:t>capacity of farmers, extension workers and students, farmers etc. in integrated technologies </a:t>
                      </a:r>
                    </a:p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US" sz="1600" b="0" dirty="0" smtClean="0"/>
                        <a:t>7.1Develop </a:t>
                      </a:r>
                      <a:r>
                        <a:rPr lang="en-US" sz="1600" b="0" dirty="0" smtClean="0"/>
                        <a:t>decision support tools for resilient production systems</a:t>
                      </a:r>
                    </a:p>
                    <a:p>
                      <a:pPr marL="0" indent="0" algn="l">
                        <a:buFont typeface="Arial" panose="020B0604020202020204" pitchFamily="34" charset="0"/>
                        <a:buNone/>
                      </a:pPr>
                      <a:r>
                        <a:rPr lang="en-US" sz="1600" b="0" dirty="0" smtClean="0"/>
                        <a:t>7.2 Model </a:t>
                      </a:r>
                      <a:r>
                        <a:rPr lang="en-US" sz="1600" b="0" dirty="0" smtClean="0"/>
                        <a:t>efficiency and associated tradeoff analysis of farm system components and whole farms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US" sz="1600" b="0" dirty="0" smtClean="0"/>
                        <a:t>7.3 Determine </a:t>
                      </a:r>
                      <a:r>
                        <a:rPr lang="en-US" sz="1600" b="0" dirty="0" smtClean="0"/>
                        <a:t>productivity, environmental and economic, human and social indicators, to measure effects of SI interventions 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691755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360</TotalTime>
  <Words>431</Words>
  <Application>Microsoft Office PowerPoint</Application>
  <PresentationFormat>Custom</PresentationFormat>
  <Paragraphs>27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Joachim N. Binam</dc:creator>
  <cp:lastModifiedBy>Odhong, Jonathan (IITA)</cp:lastModifiedBy>
  <cp:revision>62</cp:revision>
  <dcterms:created xsi:type="dcterms:W3CDTF">2016-02-17T15:16:15Z</dcterms:created>
  <dcterms:modified xsi:type="dcterms:W3CDTF">2016-02-18T12:03:14Z</dcterms:modified>
</cp:coreProperties>
</file>

<file path=docProps/thumbnail.jpeg>
</file>